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608667" y="1921934"/>
            <a:ext cx="7766936" cy="1646302"/>
          </a:xfrm>
        </p:spPr>
        <p:txBody>
          <a:bodyPr/>
          <a:lstStyle/>
          <a:p>
            <a:r>
              <a:rPr lang="th-TH" sz="6600" b="1" dirty="0" smtClean="0">
                <a:latin typeface="Arial" charset="0"/>
                <a:ea typeface="Arial" charset="0"/>
                <a:cs typeface="Arial" charset="0"/>
              </a:rPr>
              <a:t>คำถาม</a:t>
            </a:r>
            <a:r>
              <a:rPr lang="en-US" sz="6600" b="1" dirty="0" smtClean="0">
                <a:latin typeface="Arial" charset="0"/>
                <a:ea typeface="Arial" charset="0"/>
                <a:cs typeface="Arial" charset="0"/>
              </a:rPr>
              <a:t>-</a:t>
            </a:r>
            <a:r>
              <a:rPr lang="th-TH" sz="6600" b="1" dirty="0" smtClean="0">
                <a:latin typeface="Arial" charset="0"/>
                <a:ea typeface="Arial" charset="0"/>
                <a:cs typeface="Arial" charset="0"/>
              </a:rPr>
              <a:t>คำตอบ </a:t>
            </a:r>
            <a:r>
              <a:rPr lang="th-TH" sz="6600" b="1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6600" b="1" dirty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6600" b="1" dirty="0" smtClean="0">
                <a:latin typeface="Arial" charset="0"/>
                <a:ea typeface="Arial" charset="0"/>
                <a:cs typeface="Arial" charset="0"/>
              </a:rPr>
              <a:t>21</a:t>
            </a:r>
            <a:endParaRPr lang="th-TH" sz="6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66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7334" y="671512"/>
            <a:ext cx="9795404" cy="5360987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1.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ทำ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13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อยู่ ส่ง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ได้ไหม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?</a:t>
            </a:r>
            <a:br>
              <a:rPr lang="en-US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ตอบ ส่งได้</a:t>
            </a:r>
            <a:br>
              <a:rPr lang="th-TH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800" dirty="0">
                <a:latin typeface="Arial" charset="0"/>
                <a:ea typeface="Arial" charset="0"/>
                <a:cs typeface="Arial" charset="0"/>
              </a:rPr>
            </a:b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2.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ทำ ว.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17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อยู่และส่งแล้ว ทำ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21 </a:t>
            </a:r>
            <a:br>
              <a:rPr lang="en-US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ได้ไหม</a:t>
            </a:r>
            <a:br>
              <a:rPr lang="th-TH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 ตอบ ไม่ได้</a:t>
            </a:r>
            <a:endParaRPr lang="th-TH" sz="4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14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49266" cy="5422900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3.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ถ้าจะส่งผลงานในช่วงเปลี่ยนผ่านโดยใช้ผลงานปี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2556-2560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ควรส่งช่วง</a:t>
            </a:r>
            <a:r>
              <a:rPr lang="th-TH" sz="4400" dirty="0" err="1" smtClean="0">
                <a:latin typeface="Arial" charset="0"/>
                <a:ea typeface="Arial" charset="0"/>
                <a:cs typeface="Arial" charset="0"/>
              </a:rPr>
              <a:t>ใหน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?</a:t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ตอบ ยื่นประเมินหลัง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พ.ค.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เพราะเป็นวันสิ้นปีการศึกษา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ส่งระหว่าง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พ.ค.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2561 - 15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พ.ค.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2562</a:t>
            </a:r>
            <a:endParaRPr lang="th-TH" sz="4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7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66805" cy="546258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 charset="0"/>
                <a:ea typeface="Arial" charset="0"/>
                <a:cs typeface="Arial" charset="0"/>
              </a:rPr>
              <a:t>4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 แล้วปีการศึกษา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ต้องมี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PLC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ไหม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?</a:t>
            </a:r>
            <a:br>
              <a:rPr lang="en-US" sz="49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9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ตอบ การส่งปีการศึกษา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2556-2560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เวลาส่งเราส่งปี พ.ศ.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ซึ่ง </a:t>
            </a:r>
            <a:r>
              <a:rPr lang="th-TH" sz="49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ประกาศใช้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ก.ค.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2560 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ก.ค.ศ. จึงยกเว้น เพราะถ้าทำกลายเป็นการทำย้อนหลังหลักฐานเป็นเท็จ</a:t>
            </a:r>
            <a:br>
              <a:rPr lang="th-TH" sz="49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แต่ปี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th-TH" sz="4900" dirty="0" smtClean="0">
                <a:latin typeface="Arial" charset="0"/>
                <a:ea typeface="Arial" charset="0"/>
                <a:cs typeface="Arial" charset="0"/>
              </a:rPr>
              <a:t>ต้องมี </a:t>
            </a:r>
            <a:r>
              <a:rPr lang="en-US" sz="4900" dirty="0" smtClean="0">
                <a:latin typeface="Arial" charset="0"/>
                <a:ea typeface="Arial" charset="0"/>
                <a:cs typeface="Arial" charset="0"/>
              </a:rPr>
              <a:t>PLC </a:t>
            </a:r>
            <a:r>
              <a:rPr lang="th-TH" sz="5400" dirty="0" smtClean="0">
                <a:latin typeface="TH Krub" panose="02000506040000020004" pitchFamily="2" charset="-34"/>
                <a:cs typeface="TH Krub" panose="02000506040000020004" pitchFamily="2" charset="-34"/>
              </a:rPr>
              <a:t/>
            </a:r>
            <a:br>
              <a:rPr lang="th-TH" sz="5400" dirty="0" smtClean="0">
                <a:latin typeface="TH Krub" panose="02000506040000020004" pitchFamily="2" charset="-34"/>
                <a:cs typeface="TH Krub" panose="02000506040000020004" pitchFamily="2" charset="-34"/>
              </a:rPr>
            </a:br>
            <a:endParaRPr lang="th-TH" sz="5400" dirty="0">
              <a:latin typeface="TH Krub" panose="02000506040000020004" pitchFamily="2" charset="-34"/>
              <a:cs typeface="TH Krub" panose="0200050604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41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352491" cy="5748338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5.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อบรมตาม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เมื่อเดือนมีนาคม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2561</a:t>
            </a:r>
            <a:br>
              <a:rPr lang="en-US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ใช้แทน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22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ได้หรือไม่ ?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8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ตอบ  ไม่ได้ ถ้าจะใช้ได้ต้องอบรมก่อน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ก.ค.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(ก่อนประกาศใช้หลักเกณฑ์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8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21</a:t>
            </a:r>
            <a:r>
              <a:rPr lang="th-TH" sz="4800" dirty="0" smtClean="0">
                <a:latin typeface="Arial" charset="0"/>
                <a:ea typeface="Arial" charset="0"/>
                <a:cs typeface="Arial" charset="0"/>
              </a:rPr>
              <a:t>)</a:t>
            </a:r>
            <a:endParaRPr lang="th-TH" sz="4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55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49266" cy="54229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charset="0"/>
                <a:ea typeface="Arial" charset="0"/>
                <a:cs typeface="Arial" charset="0"/>
              </a:rPr>
              <a:t>6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.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ถ้าจะใช้การอบรมตาม </a:t>
            </a:r>
            <a:r>
              <a:rPr lang="th-TH" sz="44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   ทดแทน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20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ชม. </a:t>
            </a:r>
            <a:r>
              <a:rPr lang="th-TH" sz="44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22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ได้หรือไม่ ?</a:t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  </a:t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ตอบ  ได้ แต่ต้องอบรมก่อน 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ก.ค.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และนับจนถึงวันที่ส่ง </a:t>
            </a:r>
            <a:r>
              <a:rPr lang="th-TH" sz="44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ต้องยังไม่หมดอายุ </a:t>
            </a:r>
            <a:endParaRPr lang="th-TH" sz="4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66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10045700" cy="58039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7.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ถ้าวันนี้ครอง ชก. ได้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ปี หรือครอง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ชพน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 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ได้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ปี แต่ต้องการส่ง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จะทำอย่างไร โดยใช้ปีการศึกษา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2558 – 2562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?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 เมื่อสิ้นปีการศึกษา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ต้องประเมิน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13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ตัวชี้วัด ย้อนหลังปี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2558 –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 และเตรียมประเมินต่อปีการศึกษา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และ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2562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และในปี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– 2562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ต้องทำคุณสมบัติตาม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ให้ครบ เช่น อบรมตาม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22 20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ชั่วโมง ทำ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PLC 50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ชม. และ ภาระงาน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800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หรือ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900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ชม. ต่อปี</a:t>
            </a:r>
            <a:endParaRPr lang="th-TH" sz="4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33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10045700" cy="63373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ถ้าครอง ชก. หรือครอง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ชพน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 มาเกิน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ปีแล้ว แต่จัดทำย้อนหลังปี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2558 2559 2560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และต่อปี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2561 2562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ได้หรือไม่ ?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 ได้ แต่ต้องประเมินปีการศึกษา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2558 –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ในช่วงหลัง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พ.ค.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และในปีการศึกษา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2561 - 2562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ต้องทำคุณสมบัติตาม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ให้ครบ เช่น อบรมตาม ว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22 20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ชั่วโมง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ทำ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PLC 50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ชม. และ ภาระงาน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800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หรือ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900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ชม. ต่อปี</a:t>
            </a:r>
            <a:endParaRPr lang="th-TH" sz="4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89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10045700" cy="63373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9.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ภาระงาน คืออะไร</a:t>
            </a:r>
            <a:r>
              <a:rPr lang="th-TH" sz="4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?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ตอบ  ภาระงานคือ ชั่วโมงสอน ไม่น้อยกว่า 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12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ชั่วโมง/สัปดาห์บวกกับงานที่ได้รับการแต่งตั้งให้รับผิดชอบ เช่น หัวหน้าแผนก</a:t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หัวหน้างาน และงานตามนโยบาย งานตามยุทธศาสตร์ ได้แก่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 Fixit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อบรมคุณธรรม ศึกษาดูงาน ดูแลฟาร์ม ดูแลไร่ นิเทศนักศึกษาฝึกงาน เป็นต้น</a:t>
            </a:r>
            <a:endParaRPr lang="th-TH" sz="4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36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800100"/>
            <a:ext cx="9499600" cy="52705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10.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ภาระงานจะได้กี่ชั่วโมง  ?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 ภาระงานอื่นให้บันทึกให้</a:t>
            </a:r>
            <a:r>
              <a:rPr lang="th-TH" sz="4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ผอ. เห็นชอบว่าในแต่ภาระงานจะให้เป็นเวลากี่ชั่วโมง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11.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กรรมการกลั่นกรอง </a:t>
            </a:r>
            <a:r>
              <a:rPr lang="th-TH" sz="4000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ในแต่ละปีการศึกษาเป็นใคร ?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กรรมการกลั่นกรอง เป็นครูในวิทยาลัยที่ผอ.แต่งตั้ง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(ไม่กำหนดว่ามีวิทยฐานะใด)</a:t>
            </a:r>
            <a:endParaRPr lang="th-TH" sz="4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16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92100"/>
            <a:ext cx="9499600" cy="61595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12.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กรรมการ ต้องครูสาขาเดียวกันไหม  ?</a:t>
            </a:r>
            <a:br>
              <a:rPr lang="th-TH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ตอบ  ไม่ต้อง แต่ถ้าให้ดี ควรมีครูสาขาเดียวกันบ้างเพราะรู้สภาพการเรียนของสาขาและข้อเท็จจริงของวิชาชีพ</a:t>
            </a:r>
            <a:r>
              <a:rPr lang="th-TH" dirty="0" err="1" smtClean="0">
                <a:latin typeface="Arial" charset="0"/>
                <a:ea typeface="Arial" charset="0"/>
                <a:cs typeface="Arial" charset="0"/>
              </a:rPr>
              <a:t>นั้นๆ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dirty="0">
                <a:latin typeface="Arial" charset="0"/>
                <a:ea typeface="Arial" charset="0"/>
                <a:cs typeface="Arial" charset="0"/>
              </a:rPr>
            </a:b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13.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ประธานกรรมการกลั่นกรอง </a:t>
            </a:r>
            <a:r>
              <a:rPr lang="th-TH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ในแต่ละปีการศึกษาเป็นใคร  ต้อง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ผอ. หรือไม่ ?</a:t>
            </a:r>
            <a:br>
              <a:rPr lang="th-TH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ตอบ ประธานกรรมการประเมินกลั่นกรอง รายภาคเรียนและรายปี ประธานคือคนที่ ผอ.แต่งตั้ง ส่วน ผอ. เป็นผู้ประเมินตามที่กรรมการกลั่นกรองเสนอแนะ</a:t>
            </a:r>
            <a:endParaRPr lang="th-TH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63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92100"/>
            <a:ext cx="9499600" cy="61595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14.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ผอ. ย้ายไปก่อนหน้านี้แล้ว เวลาจะย้อนเอกสาร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ปีย้อนหลัง จะให้ ผอ.คนไหนประเมิน  ?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 ผอ.คนปัจจุบันประเมิน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15.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ย้ายมาจากวิทยาลัยอื่น และอยู่วิทยาลัยปัจจุบันได้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1 </a:t>
            </a: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ปี ประเมินได้ไหม แล้วย้อนหลังให้ ผอ.ท่านไหนประเมิน ?</a:t>
            </a:r>
            <a:br>
              <a:rPr lang="th-TH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000" dirty="0" smtClean="0">
                <a:latin typeface="Arial" charset="0"/>
                <a:ea typeface="Arial" charset="0"/>
                <a:cs typeface="Arial" charset="0"/>
              </a:rPr>
              <a:t>ตอบ ประเมินได้ และผอ.คนปัจจุบันประเมิน</a:t>
            </a:r>
            <a:endParaRPr lang="th-TH" sz="4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28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6699" y="292099"/>
            <a:ext cx="10406064" cy="638016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16. </a:t>
            </a:r>
            <a:r>
              <a:rPr lang="th-TH" dirty="0" err="1" smtClean="0">
                <a:latin typeface="Arial" charset="0"/>
                <a:ea typeface="Arial" charset="0"/>
                <a:cs typeface="Arial" charset="0"/>
              </a:rPr>
              <a:t>ว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ส่งได้ช่วงไหน ?</a:t>
            </a:r>
            <a:br>
              <a:rPr lang="th-TH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ตอบ  ส่งได้ปีละ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ครั้ง แต่ควรส่งช่วงหลังสิ้นปีการศึกษาของปีที่ครบเกณฑ์ นั่นหมายถึงหลัง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พ.ค. ของทุกปีเพราะ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13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ตัวชี้วัดประเมินเป็นรายปีการศึกษา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dirty="0">
                <a:latin typeface="Arial" charset="0"/>
                <a:ea typeface="Arial" charset="0"/>
                <a:cs typeface="Arial" charset="0"/>
              </a:rPr>
            </a:b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17. </a:t>
            </a:r>
            <a:r>
              <a:rPr lang="th-TH" dirty="0" err="1" smtClean="0">
                <a:latin typeface="Arial" charset="0"/>
                <a:ea typeface="Arial" charset="0"/>
                <a:cs typeface="Arial" charset="0"/>
              </a:rPr>
              <a:t>ช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นพ. ต้องประเมินผ่านระดับ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ทั้ง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13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ตัวชี้วัดไหม ?</a:t>
            </a:r>
            <a:br>
              <a:rPr lang="th-TH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ตอบ ดูเกณฑ์ที่ ก.ค.ศ. กำหนด ว่าผ่านเท่าไหร่ ก็เท่านั้นส่วนผ่านระดับ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อาจดูดี แต่เนื้องานระดับ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5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จริงไหม เพราะแค่ระดับ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ก็ผ่าน </a:t>
            </a:r>
            <a:r>
              <a:rPr lang="th-TH" dirty="0" err="1" smtClean="0">
                <a:latin typeface="Arial" charset="0"/>
                <a:ea typeface="Arial" charset="0"/>
                <a:cs typeface="Arial" charset="0"/>
              </a:rPr>
              <a:t>ชนพ</a:t>
            </a:r>
            <a:r>
              <a:rPr lang="th-TH" dirty="0" smtClean="0">
                <a:latin typeface="Arial" charset="0"/>
                <a:ea typeface="Arial" charset="0"/>
                <a:cs typeface="Arial" charset="0"/>
              </a:rPr>
              <a:t>. แล้ว</a:t>
            </a:r>
            <a:endParaRPr lang="th-TH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68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3999" y="2197100"/>
            <a:ext cx="10190163" cy="334645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18. </a:t>
            </a: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สอน ป.ตรี นำชั่วโมงมานับรวมได้ไหม ?</a:t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th-TH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th-TH" sz="4400" dirty="0" smtClean="0">
                <a:latin typeface="Arial" charset="0"/>
                <a:ea typeface="Arial" charset="0"/>
                <a:cs typeface="Arial" charset="0"/>
              </a:rPr>
              <a:t>ตอบ  สอน ป.ตรี ให้ถือว่าเป็นภาระงานที่ได้รับมอบหมายแล้วนับจำนวนชั่วโมงภาระงานตามชั่วโมงสอนจริงของป.ตรี</a:t>
            </a: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h-TH" sz="4400" dirty="0" smtClean="0">
                <a:latin typeface="TH Krub" panose="02000506040000020004" pitchFamily="2" charset="-34"/>
                <a:cs typeface="TH Krub" panose="02000506040000020004" pitchFamily="2" charset="-34"/>
              </a:rPr>
              <a:t/>
            </a:r>
            <a:br>
              <a:rPr lang="th-TH" sz="4400" dirty="0" smtClean="0">
                <a:latin typeface="TH Krub" panose="02000506040000020004" pitchFamily="2" charset="-34"/>
                <a:cs typeface="TH Krub" panose="02000506040000020004" pitchFamily="2" charset="-34"/>
              </a:rPr>
            </a:br>
            <a:r>
              <a:rPr lang="th-TH" sz="4400" dirty="0">
                <a:latin typeface="TH Krub" panose="02000506040000020004" pitchFamily="2" charset="-34"/>
                <a:cs typeface="TH Krub" panose="02000506040000020004" pitchFamily="2" charset="-34"/>
              </a:rPr>
              <a:t/>
            </a:r>
            <a:br>
              <a:rPr lang="th-TH" sz="4400" dirty="0">
                <a:latin typeface="TH Krub" panose="02000506040000020004" pitchFamily="2" charset="-34"/>
                <a:cs typeface="TH Krub" panose="02000506040000020004" pitchFamily="2" charset="-34"/>
              </a:rPr>
            </a:br>
            <a:endParaRPr lang="th-TH" sz="4400" dirty="0">
              <a:latin typeface="TH Krub" panose="02000506040000020004" pitchFamily="2" charset="-34"/>
              <a:cs typeface="TH Krub" panose="0200050604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7283479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</TotalTime>
  <Words>175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Cordia New</vt:lpstr>
      <vt:lpstr>IrisUPC</vt:lpstr>
      <vt:lpstr>TH Krub</vt:lpstr>
      <vt:lpstr>Trebuchet MS</vt:lpstr>
      <vt:lpstr>Wingdings 3</vt:lpstr>
      <vt:lpstr>เหลี่ยมเพชร</vt:lpstr>
      <vt:lpstr>คำถาม-คำตอบ ว.21</vt:lpstr>
      <vt:lpstr>1.ทำ ว.13 อยู่ ส่ง ว.21 ได้ไหม?   ตอบ ส่งได้  2.ทำ ว.17 อยู่และส่งแล้ว ทำ ว.21     ได้ไหม   ตอบ ไม่ได้</vt:lpstr>
      <vt:lpstr>3.ถ้าจะส่งผลงานในช่วงเปลี่ยนผ่านโดยใช้ผลงานปี 2556-2560 ควรส่งช่วงใหน?  ตอบ ยื่นประเมินหลัง 15 พ.ค. 2561 เพราะเป็นวันสิ้นปีการศึกษา 2560 ส่งระหว่าง  15 พ.ค. 2561 - 15 พ.ค. 2562</vt:lpstr>
      <vt:lpstr>4. แล้วปีการศึกษา 2560 ต้องมี PLC ไหม?  ตอบ การส่งปีการศึกษา 2556-2560 เวลาส่งเราส่งปี พ.ศ. 2561 ซึ่ง ว.21 ประกาศใช้ 5 ก.ค. 2560  ก.ค.ศ. จึงยกเว้น เพราะถ้าทำกลายเป็นการทำย้อนหลังหลักฐานเป็นเท็จ แต่ปี 2561 ต้องมี PLC  </vt:lpstr>
      <vt:lpstr>5. อบรมตาม ว.3 เมื่อเดือนมีนาคม 2561 ใช้แทน ว.22 ได้หรือไม่ ?  ตอบ  ไม่ได้ ถ้าจะใช้ได้ต้องอบรมก่อน 5 ก.ค. 2560 (ก่อนประกาศใช้หลักเกณฑ์ ว.21)</vt:lpstr>
      <vt:lpstr>6. ถ้าจะใช้การอบรมตาม ว.3     ทดแทน 20 ชม. ว.22 ได้หรือไม่ ?       ตอบ  ได้ แต่ต้องอบรมก่อน  5 ก.ค. 2560 และนับจนถึงวันที่ส่ง ว.21 ต้องยังไม่หมดอายุ </vt:lpstr>
      <vt:lpstr>7. ถ้าวันนี้ครอง ชก. ได้ 3 ปี หรือครอง ชพน.  ได้ 3 ปี แต่ต้องการส่ง ว.21 จะทำอย่างไร โดยใช้ปีการศึกษา 2558 – 2562 ?  ตอบ  เมื่อสิ้นปีการศึกษา 2560 ต้องประเมิน 13 ตัวชี้วัด ย้อนหลังปี 2558 – 2560   และเตรียมประเมินต่อปีการศึกษา 2561 และ 2562 และในปี 2561 – 2562 ต้องทำคุณสมบัติตาม ว.21 ให้ครบ เช่น อบรมตาม ว.22 20 ชั่วโมง ทำ PLC 50 ชม. และ ภาระงาน 800 หรือ 900 ชม. ต่อปี</vt:lpstr>
      <vt:lpstr>8. ถ้าครอง ชก. หรือครอง ชพน. มาเกิน 5 ปีแล้ว แต่จัดทำย้อนหลังปี 2558 2559 2560 และต่อปี 2561 2562 ได้หรือไม่ ?  ตอบ  ได้ แต่ต้องประเมินปีการศึกษา 2558 – 2560  ในช่วงหลัง 15 พ.ค. 2561 และในปีการศึกษา 2561 - 2562 ต้องทำคุณสมบัติตาม  ว 21 ให้ครบ เช่น อบรมตาม ว 22 20 ชั่วโมง  ทำ PLC 50 ชม. และ ภาระงาน 800 หรือ 900 ชม. ต่อปี</vt:lpstr>
      <vt:lpstr>9. ภาระงาน คืออะไร ?  ตอบ  ภาระงานคือ ชั่วโมงสอน ไม่น้อยกว่า 12 ชั่วโมง/สัปดาห์บวกกับงานที่ได้รับการแต่งตั้งให้รับผิดชอบ เช่น หัวหน้าแผนก หัวหน้างาน และงานตามนโยบาย งานตามยุทธศาสตร์ ได้แก่ Fixit อบรมคุณธรรม ศึกษาดูงาน ดูแลฟาร์ม ดูแลไร่ นิเทศนักศึกษาฝึกงาน เป็นต้น</vt:lpstr>
      <vt:lpstr>10. ภาระงานจะได้กี่ชั่วโมง  ? ตอบ  ภาระงานอื่นให้บันทึกให้ ผอ. เห็นชอบว่าในแต่ภาระงานจะให้เป็นเวลากี่ชั่วโมง  11. กรรมการกลั่นกรอง ว.21 ในแต่ละปีการศึกษาเป็นใคร ? ตอบ กรรมการกลั่นกรอง เป็นครูในวิทยาลัยที่ผอ.แต่งตั้ง (ไม่กำหนดว่ามีวิทยฐานะใด)</vt:lpstr>
      <vt:lpstr>12. กรรมการ ต้องครูสาขาเดียวกันไหม  ? ตอบ  ไม่ต้อง แต่ถ้าให้ดี ควรมีครูสาขาเดียวกันบ้างเพราะรู้สภาพการเรียนของสาขาและข้อเท็จจริงของวิชาชีพนั้นๆ  13. ประธานกรรมการกลั่นกรอง ว.21 ในแต่ละปีการศึกษาเป็นใคร  ต้อง ผอ. หรือไม่ ? ตอบ ประธานกรรมการประเมินกลั่นกรอง รายภาคเรียนและรายปี ประธานคือคนที่ ผอ.แต่งตั้ง ส่วน ผอ. เป็นผู้ประเมินตามที่กรรมการกลั่นกรองเสนอแนะ</vt:lpstr>
      <vt:lpstr>14. ผอ. ย้ายไปก่อนหน้านี้แล้ว เวลาจะย้อนเอกสาร 5 ปีย้อนหลัง จะให้ ผอ.คนไหนประเมิน  ? ตอบ  ผอ.คนปัจจุบันประเมิน  15. ย้ายมาจากวิทยาลัยอื่น และอยู่วิทยาลัยปัจจุบันได้ 1 ปี ประเมินได้ไหม แล้วย้อนหลังให้ ผอ.ท่านไหนประเมิน ? ตอบ ประเมินได้ และผอ.คนปัจจุบันประเมิน</vt:lpstr>
      <vt:lpstr>16. ว.21 ส่งได้ช่วงไหน ? ตอบ  ส่งได้ปีละ 1 ครั้ง แต่ควรส่งช่วงหลังสิ้นปีการศึกษาของปีที่ครบเกณฑ์ นั่นหมายถึงหลัง 15 พ.ค. ของทุกปีเพราะ 13 ตัวชี้วัดประเมินเป็นรายปีการศึกษา   17. ชนพ. ต้องประเมินผ่านระดับ 5 ทั้ง 13 ตัวชี้วัดไหม ? ตอบ ดูเกณฑ์ที่ ก.ค.ศ. กำหนด ว่าผ่านเท่าไหร่ ก็เท่านั้นส่วนผ่านระดับ 5 อาจดูดี แต่เนื้องานระดับ 5 จริงไหม เพราะแค่ระดับ 3 ก็ผ่าน ชนพ. แล้ว</vt:lpstr>
      <vt:lpstr>18. สอน ป.ตรี นำชั่วโมงมานับรวมได้ไหม ?  ตอบ  สอน ป.ตรี ให้ถือว่าเป็นภาระงานที่ได้รับมอบหมายแล้วนับจำนวนชั่วโมงภาระงานตามชั่วโมงสอนจริงของป.ตรี   </vt:lpstr>
    </vt:vector>
  </TitlesOfParts>
  <Company>www.easyosteam.com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คำถาม-คำตอบ ว21</dc:title>
  <dc:creator>Mr.KKD</dc:creator>
  <cp:lastModifiedBy>HP</cp:lastModifiedBy>
  <cp:revision>29</cp:revision>
  <dcterms:created xsi:type="dcterms:W3CDTF">2018-04-27T02:52:55Z</dcterms:created>
  <dcterms:modified xsi:type="dcterms:W3CDTF">2018-05-03T08:48:21Z</dcterms:modified>
</cp:coreProperties>
</file>